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notesMasterIdLst>
    <p:notesMasterId r:id="rId25"/>
  </p:notesMasterIdLst>
  <p:sldSz cx="14630400" cy="8229600"/>
  <p:notesSz cx="8229600" cy="14630400"/>
  <p:embeddedFontLst>
    <p:embeddedFont>
      <p:font typeface="Kanit"/>
      <p:regular r:id="rId30"/>
    </p:embeddedFont>
    <p:embeddedFont>
      <p:font typeface="Kanit"/>
      <p:regular r:id="rId31"/>
    </p:embeddedFont>
    <p:embeddedFont>
      <p:font typeface="Kanit"/>
      <p:regular r:id="rId32"/>
    </p:embeddedFont>
    <p:embeddedFont>
      <p:font typeface="Kanit"/>
      <p:regular r:id="rId33"/>
    </p:embeddedFont>
    <p:embeddedFont>
      <p:font typeface="Martel Sans Light"/>
      <p:regular r:id="rId34"/>
    </p:embeddedFont>
    <p:embeddedFont>
      <p:font typeface="Martel Sans Light"/>
      <p:regular r:id="rId35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Relationship Id="rId30" Type="http://schemas.openxmlformats.org/officeDocument/2006/relationships/font" Target="fonts/font1.fntdata"/><Relationship Id="rId31" Type="http://schemas.openxmlformats.org/officeDocument/2006/relationships/font" Target="fonts/font2.fntdata"/><Relationship Id="rId32" Type="http://schemas.openxmlformats.org/officeDocument/2006/relationships/font" Target="fonts/font3.fntdata"/><Relationship Id="rId33" Type="http://schemas.openxmlformats.org/officeDocument/2006/relationships/font" Target="fonts/font4.fntdata"/><Relationship Id="rId34" Type="http://schemas.openxmlformats.org/officeDocument/2006/relationships/font" Target="fonts/font5.fntdata"/><Relationship Id="rId35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2-1.png"/><Relationship Id="rId3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3-1.png"/><Relationship Id="rId3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4-1.png"/><Relationship Id="rId3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5-1.png"/><Relationship Id="rId3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6-1.png"/><Relationship Id="rId3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7-1.png"/><Relationship Id="rId3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8-1.png"/><Relationship Id="rId3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9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20-1.png"/><Relationship Id="rId3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21-1.png"/><Relationship Id="rId3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22-1.png"/><Relationship Id="rId3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23-1.png"/><Relationship Id="rId3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24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slideLayout" Target="../slideLayouts/slideLayout12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png"/><Relationship Id="rId2" Type="http://schemas.openxmlformats.org/officeDocument/2006/relationships/slideLayout" Target="../slideLayouts/slideLayout14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://localhost:8888/notebooks/Untitled%20Folder%2FSagility%2FDebraj_Sagility.ipynb#Insights-into-Chronic-Conditions:" TargetMode="External"/><Relationship Id="rId1" Type="http://schemas.openxmlformats.org/officeDocument/2006/relationships/image" Target="../media/image-14-1.png"/><Relationship Id="rId3" Type="http://schemas.openxmlformats.org/officeDocument/2006/relationships/slideLayout" Target="../slideLayouts/slideLayout15.xml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5-1.png"/><Relationship Id="rId2" Type="http://schemas.openxmlformats.org/officeDocument/2006/relationships/slideLayout" Target="../slideLayouts/slideLayout16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6-1.png"/><Relationship Id="rId2" Type="http://schemas.openxmlformats.org/officeDocument/2006/relationships/slideLayout" Target="../slideLayouts/slideLayout17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7-1.png"/><Relationship Id="rId2" Type="http://schemas.openxmlformats.org/officeDocument/2006/relationships/slideLayout" Target="../slideLayouts/slideLayout18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8-1.png"/><Relationship Id="rId2" Type="http://schemas.openxmlformats.org/officeDocument/2006/relationships/slideLayout" Target="../slideLayouts/slideLayout19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9-1.png"/><Relationship Id="rId2" Type="http://schemas.openxmlformats.org/officeDocument/2006/relationships/slideLayout" Target="../slideLayouts/slideLayout20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slideLayout" Target="../slideLayouts/slideLayout4.xml"/><Relationship Id="rId6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2713673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Fraud Detection in Healthcare Insurance Claims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4480679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Predicting Potentially Fraudulent Providers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6324124" y="5132903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Presented by Your Name</a:t>
            </a:r>
            <a:endParaRPr lang="en-US" sz="18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7724" y="2091095"/>
            <a:ext cx="6185535" cy="404729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614761" y="1447919"/>
            <a:ext cx="6185535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Across all chronic conditions: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7614761" y="3095268"/>
            <a:ext cx="61855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Non-fraudulent claims consistently outnumber fraudulent ones.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7614761" y="4076700"/>
            <a:ext cx="6185535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Conditions like </a:t>
            </a:r>
            <a:pPr algn="l" indent="0" marL="0">
              <a:lnSpc>
                <a:spcPts val="3000"/>
              </a:lnSpc>
              <a:buNone/>
            </a:pPr>
            <a:r>
              <a:rPr lang="en-US" sz="1850" b="1" i="1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Cancer, Osteoporosis, and Ischemic Heart Disease</a:t>
            </a:r>
            <a:pPr algn="l" indent="0" marL="0">
              <a:lnSpc>
                <a:spcPts val="3000"/>
              </a:lnSpc>
              <a:buNone/>
            </a:pPr>
            <a:r>
              <a:rPr lang="en-US" sz="1850" i="1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 have high legitimate claim volumes with lower fraud.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7614761" y="5441156"/>
            <a:ext cx="61855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Conditions such as </a:t>
            </a:r>
            <a:pPr algn="l" indent="0" marL="0">
              <a:lnSpc>
                <a:spcPts val="3000"/>
              </a:lnSpc>
              <a:buNone/>
            </a:pPr>
            <a:r>
              <a:rPr lang="en-US" sz="1850" b="1" i="1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Kidney Disease and Depression</a:t>
            </a:r>
            <a:pPr algn="l" indent="0" marL="0">
              <a:lnSpc>
                <a:spcPts val="3000"/>
              </a:lnSpc>
              <a:buNone/>
            </a:pPr>
            <a:r>
              <a:rPr lang="en-US" sz="1850" i="1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 show higher fraudulent activity compared to others.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7614761" y="6422588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endParaRPr lang="en-US" sz="18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7724" y="2172891"/>
            <a:ext cx="6185535" cy="38837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614761" y="918686"/>
            <a:ext cx="2816185" cy="3595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🔍</a:t>
            </a:r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 Observations:</a:t>
            </a:r>
            <a:endParaRPr lang="en-US" sz="2200" dirty="0"/>
          </a:p>
        </p:txBody>
      </p:sp>
      <p:sp>
        <p:nvSpPr>
          <p:cNvPr id="4" name="Text 1"/>
          <p:cNvSpPr/>
          <p:nvPr/>
        </p:nvSpPr>
        <p:spPr>
          <a:xfrm>
            <a:off x="7614761" y="1517571"/>
            <a:ext cx="61855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The plot shows the distribution of </a:t>
            </a:r>
            <a:pPr algn="l" indent="0" marL="0">
              <a:lnSpc>
                <a:spcPts val="3000"/>
              </a:lnSpc>
              <a:buNone/>
            </a:pPr>
            <a:r>
              <a:rPr lang="en-US" sz="1850" i="1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ClaimCount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 for providers, split by the PotentialFraud label.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7614761" y="2367320"/>
            <a:ext cx="61855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Fraudulent providers (Yes) generally have a </a:t>
            </a:r>
            <a:pPr algn="l" indent="0" marL="0">
              <a:lnSpc>
                <a:spcPts val="3000"/>
              </a:lnSpc>
              <a:buNone/>
            </a:pPr>
            <a:r>
              <a:rPr lang="en-US" sz="1850" i="1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higher number of claims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.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7614761" y="3217069"/>
            <a:ext cx="6185535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Several extreme outliers are visible in the fraudulent group, with claim counts reaching over </a:t>
            </a:r>
            <a:pPr algn="l" indent="0" marL="0">
              <a:lnSpc>
                <a:spcPts val="3000"/>
              </a:lnSpc>
              <a:buNone/>
            </a:pPr>
            <a:r>
              <a:rPr lang="en-US" sz="1850" i="1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8000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, which is unusually high.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7614761" y="4605457"/>
            <a:ext cx="2816185" cy="3595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📌</a:t>
            </a:r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 Insight: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7614761" y="5204341"/>
            <a:ext cx="6185535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High claim counts may be indicative of fraudulent behavior. The visualization highlights that providers flagged as fraud are often associated with </a:t>
            </a:r>
            <a:pPr algn="l" indent="0" marL="0">
              <a:lnSpc>
                <a:spcPts val="3000"/>
              </a:lnSpc>
              <a:buNone/>
            </a:pPr>
            <a:r>
              <a:rPr lang="en-US" sz="1850" i="1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significantly higher volume of claims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.</a:t>
            </a:r>
            <a:endParaRPr lang="en-US" sz="1850" dirty="0"/>
          </a:p>
        </p:txBody>
      </p:sp>
      <p:sp>
        <p:nvSpPr>
          <p:cNvPr id="9" name="Text 6"/>
          <p:cNvSpPr/>
          <p:nvPr/>
        </p:nvSpPr>
        <p:spPr>
          <a:xfrm>
            <a:off x="7614761" y="6951821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endParaRPr lang="en-US" sz="18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2341" y="2295287"/>
            <a:ext cx="6462474" cy="364009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43205" y="677347"/>
            <a:ext cx="6462474" cy="26562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150"/>
              </a:lnSpc>
              <a:buNone/>
            </a:pPr>
            <a:r>
              <a:rPr lang="en-US" sz="33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This box plot shows how the average amount reimbursed per provider differs between fraudulent and non-fraudulent providers.</a:t>
            </a:r>
            <a:endParaRPr lang="en-US" sz="3300" dirty="0"/>
          </a:p>
        </p:txBody>
      </p:sp>
      <p:sp>
        <p:nvSpPr>
          <p:cNvPr id="4" name="Text 1"/>
          <p:cNvSpPr/>
          <p:nvPr/>
        </p:nvSpPr>
        <p:spPr>
          <a:xfrm>
            <a:off x="7543205" y="3514249"/>
            <a:ext cx="6462474" cy="5779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Fraudulent providers ("Yes") have higher average reimbursements compared to non-fraudulent ones.</a:t>
            </a: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7543205" y="4254698"/>
            <a:ext cx="6462474" cy="5779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The distribution of reimbursements for fraud cases is more spread out, with some extremely high values (visible due to the use of log scale).</a:t>
            </a:r>
            <a:endParaRPr lang="en-US" sz="1400" dirty="0"/>
          </a:p>
        </p:txBody>
      </p:sp>
      <p:sp>
        <p:nvSpPr>
          <p:cNvPr id="6" name="Text 3"/>
          <p:cNvSpPr/>
          <p:nvPr/>
        </p:nvSpPr>
        <p:spPr>
          <a:xfrm>
            <a:off x="7543205" y="4995148"/>
            <a:ext cx="6462474" cy="5779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Logarithmic scale is used on the y-axis to handle the wide range of values and highlight variations effectively.</a:t>
            </a:r>
            <a:endParaRPr lang="en-US" sz="1400" dirty="0"/>
          </a:p>
        </p:txBody>
      </p:sp>
      <p:sp>
        <p:nvSpPr>
          <p:cNvPr id="7" name="Text 4"/>
          <p:cNvSpPr/>
          <p:nvPr/>
        </p:nvSpPr>
        <p:spPr>
          <a:xfrm>
            <a:off x="7543205" y="5753695"/>
            <a:ext cx="2550557" cy="3187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🔍</a:t>
            </a:r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 Insight:</a:t>
            </a:r>
            <a:endParaRPr lang="en-US" sz="2000" dirty="0"/>
          </a:p>
        </p:txBody>
      </p:sp>
      <p:sp>
        <p:nvSpPr>
          <p:cNvPr id="8" name="Text 5"/>
          <p:cNvSpPr/>
          <p:nvPr/>
        </p:nvSpPr>
        <p:spPr>
          <a:xfrm>
            <a:off x="7543205" y="6253043"/>
            <a:ext cx="6462474" cy="8668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i="1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Higher average reimbursements may be another red flag for potential fraud. Providers with unusually large claim amounts should be investigated more closely.</a:t>
            </a:r>
            <a:endParaRPr lang="en-US" sz="1400" dirty="0"/>
          </a:p>
        </p:txBody>
      </p:sp>
      <p:sp>
        <p:nvSpPr>
          <p:cNvPr id="9" name="Text 6"/>
          <p:cNvSpPr/>
          <p:nvPr/>
        </p:nvSpPr>
        <p:spPr>
          <a:xfrm>
            <a:off x="7543205" y="7282458"/>
            <a:ext cx="6462474" cy="2889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endParaRPr lang="en-US" sz="14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1518" y="1646039"/>
            <a:ext cx="6355675" cy="493752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70827" y="768906"/>
            <a:ext cx="4783455" cy="5979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700"/>
              </a:lnSpc>
              <a:buNone/>
            </a:pPr>
            <a:endParaRPr lang="en-US" sz="3750" dirty="0"/>
          </a:p>
        </p:txBody>
      </p:sp>
      <p:sp>
        <p:nvSpPr>
          <p:cNvPr id="4" name="Text 1"/>
          <p:cNvSpPr/>
          <p:nvPr/>
        </p:nvSpPr>
        <p:spPr>
          <a:xfrm>
            <a:off x="7570827" y="1570077"/>
            <a:ext cx="2870121" cy="358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🔍</a:t>
            </a:r>
            <a:pPr algn="l" indent="0" marL="0">
              <a:lnSpc>
                <a:spcPts val="2800"/>
              </a:lnSpc>
              <a:buNone/>
            </a:pPr>
            <a:r>
              <a:rPr lang="en-US" sz="225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 Plot Description:</a:t>
            </a:r>
            <a:endParaRPr lang="en-US" sz="2250" dirty="0"/>
          </a:p>
        </p:txBody>
      </p:sp>
      <p:sp>
        <p:nvSpPr>
          <p:cNvPr id="5" name="Text 2"/>
          <p:cNvSpPr/>
          <p:nvPr/>
        </p:nvSpPr>
        <p:spPr>
          <a:xfrm>
            <a:off x="7570827" y="2132052"/>
            <a:ext cx="6355675" cy="650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The bar plot displays the number of claims categorized as </a:t>
            </a:r>
            <a:pPr algn="l" indent="0" marL="0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fraudulent (Yes)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 versus </a:t>
            </a:r>
            <a:pPr algn="l" indent="0" marL="0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non-fraudulent (No).</a:t>
            </a:r>
            <a:endParaRPr lang="en-US" sz="1600" dirty="0"/>
          </a:p>
        </p:txBody>
      </p:sp>
      <p:sp>
        <p:nvSpPr>
          <p:cNvPr id="6" name="Shape 3"/>
          <p:cNvSpPr/>
          <p:nvPr/>
        </p:nvSpPr>
        <p:spPr>
          <a:xfrm>
            <a:off x="7570827" y="3011210"/>
            <a:ext cx="6355675" cy="1768316"/>
          </a:xfrm>
          <a:prstGeom prst="roundRect">
            <a:avLst>
              <a:gd name="adj" fmla="val 1725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7" name="Shape 4"/>
          <p:cNvSpPr/>
          <p:nvPr/>
        </p:nvSpPr>
        <p:spPr>
          <a:xfrm>
            <a:off x="7578447" y="3018830"/>
            <a:ext cx="6339721" cy="58435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8" name="Text 5"/>
          <p:cNvSpPr/>
          <p:nvPr/>
        </p:nvSpPr>
        <p:spPr>
          <a:xfrm>
            <a:off x="7782401" y="3148370"/>
            <a:ext cx="1702713" cy="3252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Label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9899213" y="3148370"/>
            <a:ext cx="1698903" cy="3252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Count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12012216" y="3148370"/>
            <a:ext cx="1702713" cy="3252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Percentage</a:t>
            </a: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7578447" y="3603188"/>
            <a:ext cx="6339721" cy="58435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7782401" y="3732728"/>
            <a:ext cx="1702713" cy="3252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No (Non-Fraud)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9899213" y="3732728"/>
            <a:ext cx="1698903" cy="3252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345415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12012216" y="3732728"/>
            <a:ext cx="1702713" cy="3252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61.90%</a:t>
            </a: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7578447" y="4187547"/>
            <a:ext cx="6339721" cy="58435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6" name="Text 13"/>
          <p:cNvSpPr/>
          <p:nvPr/>
        </p:nvSpPr>
        <p:spPr>
          <a:xfrm>
            <a:off x="7782401" y="4317087"/>
            <a:ext cx="1702713" cy="3252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Yes (Fraud)</a:t>
            </a:r>
            <a:endParaRPr lang="en-US" sz="1600" dirty="0"/>
          </a:p>
        </p:txBody>
      </p:sp>
      <p:sp>
        <p:nvSpPr>
          <p:cNvPr id="17" name="Text 14"/>
          <p:cNvSpPr/>
          <p:nvPr/>
        </p:nvSpPr>
        <p:spPr>
          <a:xfrm>
            <a:off x="9899213" y="4317087"/>
            <a:ext cx="1698903" cy="3252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212796</a:t>
            </a:r>
            <a:endParaRPr lang="en-US" sz="1600" dirty="0"/>
          </a:p>
        </p:txBody>
      </p:sp>
      <p:sp>
        <p:nvSpPr>
          <p:cNvPr id="18" name="Text 15"/>
          <p:cNvSpPr/>
          <p:nvPr/>
        </p:nvSpPr>
        <p:spPr>
          <a:xfrm>
            <a:off x="12012216" y="4317087"/>
            <a:ext cx="1702713" cy="3252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31.10%</a:t>
            </a:r>
            <a:endParaRPr lang="en-US" sz="1600" dirty="0"/>
          </a:p>
        </p:txBody>
      </p:sp>
      <p:sp>
        <p:nvSpPr>
          <p:cNvPr id="19" name="Text 16"/>
          <p:cNvSpPr/>
          <p:nvPr/>
        </p:nvSpPr>
        <p:spPr>
          <a:xfrm>
            <a:off x="7570827" y="5008126"/>
            <a:ext cx="2870121" cy="358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📌</a:t>
            </a:r>
            <a:pPr algn="l" indent="0" marL="0">
              <a:lnSpc>
                <a:spcPts val="2800"/>
              </a:lnSpc>
              <a:buNone/>
            </a:pPr>
            <a:r>
              <a:rPr lang="en-US" sz="225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 Key Insights:</a:t>
            </a:r>
            <a:endParaRPr lang="en-US" sz="2250" dirty="0"/>
          </a:p>
        </p:txBody>
      </p:sp>
      <p:sp>
        <p:nvSpPr>
          <p:cNvPr id="20" name="Text 17"/>
          <p:cNvSpPr/>
          <p:nvPr/>
        </p:nvSpPr>
        <p:spPr>
          <a:xfrm>
            <a:off x="7570827" y="5570101"/>
            <a:ext cx="6355675" cy="650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The dataset is </a:t>
            </a:r>
            <a:pPr algn="l" indent="0" marL="0">
              <a:lnSpc>
                <a:spcPts val="2550"/>
              </a:lnSpc>
              <a:buNone/>
            </a:pPr>
            <a:r>
              <a:rPr lang="en-US" sz="1600" i="1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imbalanced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, with fraudulent claims making up 30% of the data.</a:t>
            </a:r>
            <a:endParaRPr lang="en-US" sz="1600" dirty="0"/>
          </a:p>
        </p:txBody>
      </p:sp>
      <p:sp>
        <p:nvSpPr>
          <p:cNvPr id="21" name="Text 18"/>
          <p:cNvSpPr/>
          <p:nvPr/>
        </p:nvSpPr>
        <p:spPr>
          <a:xfrm>
            <a:off x="7570827" y="6291739"/>
            <a:ext cx="6355675" cy="13011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Such class imbalance can significantly hinder the performance of standard machine learning models, which may default to predicting the majority class (No) and fail to identify fraudulent cases (Yes).</a:t>
            </a:r>
            <a:endParaRPr lang="en-US" sz="16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5205" y="1387316"/>
            <a:ext cx="6685955" cy="545484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0034349" y="1247537"/>
            <a:ext cx="3918347" cy="9210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600"/>
              </a:lnSpc>
              <a:buNone/>
            </a:pPr>
            <a:r>
              <a:rPr lang="en-US" sz="2900" b="1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Insights into Chronic Conditions:</a:t>
            </a:r>
            <a:pPr algn="l" indent="0" marL="0">
              <a:lnSpc>
                <a:spcPts val="3600"/>
              </a:lnSpc>
              <a:buNone/>
            </a:pPr>
            <a:r>
              <a:rPr lang="en-US" sz="2900" b="1" u="sng" dirty="0">
                <a:solidFill>
                  <a:srgbClr val="FD505F"/>
                </a:solidFill>
                <a:latin typeface="Kanit" pitchFamily="34" charset="0"/>
                <a:ea typeface="Kanit" pitchFamily="34" charset="-122"/>
                <a:cs typeface="Kanit" pitchFamily="34" charset="-120"/>
                <a:hlinkClick r:id="rId2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¶</a:t>
            </a:r>
            <a:endParaRPr lang="en-US" sz="2900" dirty="0"/>
          </a:p>
        </p:txBody>
      </p:sp>
      <p:sp>
        <p:nvSpPr>
          <p:cNvPr id="4" name="Text 1"/>
          <p:cNvSpPr/>
          <p:nvPr/>
        </p:nvSpPr>
        <p:spPr>
          <a:xfrm>
            <a:off x="10034349" y="2364343"/>
            <a:ext cx="3918347" cy="10362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1. </a:t>
            </a:r>
            <a:pPr algn="l" indent="0" marL="0">
              <a:lnSpc>
                <a:spcPts val="2700"/>
              </a:lnSpc>
              <a:buNone/>
            </a:pPr>
            <a:r>
              <a:rPr lang="en-US" sz="2150" b="1" i="1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Weak Correlations Between Chronic Conditions and Reimbursements:</a:t>
            </a:r>
            <a:endParaRPr lang="en-US" sz="2150" dirty="0"/>
          </a:p>
        </p:txBody>
      </p:sp>
      <p:sp>
        <p:nvSpPr>
          <p:cNvPr id="5" name="Text 2"/>
          <p:cNvSpPr/>
          <p:nvPr/>
        </p:nvSpPr>
        <p:spPr>
          <a:xfrm>
            <a:off x="10034349" y="3596283"/>
            <a:ext cx="3918347" cy="12525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Most chronic condition indicators (e.g., Alzheimer’s, Diabetes, Stroke) show very weak correlations with reimbursement amounts.</a:t>
            </a:r>
            <a:endParaRPr lang="en-US" sz="1500" dirty="0"/>
          </a:p>
        </p:txBody>
      </p:sp>
      <p:sp>
        <p:nvSpPr>
          <p:cNvPr id="6" name="Text 3"/>
          <p:cNvSpPr/>
          <p:nvPr/>
        </p:nvSpPr>
        <p:spPr>
          <a:xfrm>
            <a:off x="10034349" y="4917281"/>
            <a:ext cx="3918347" cy="21919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500" i="1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Business Insight:</a:t>
            </a:r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 While these variables might not directly influence reimbursement amounts, they could still play a role in claim patterns or fraud detection. Investigate their influence in combination with other factors (e.g., geographic region).</a:t>
            </a:r>
            <a:endParaRPr lang="en-US" sz="15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7724" y="1847017"/>
            <a:ext cx="6185535" cy="453544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614761" y="2407444"/>
            <a:ext cx="6185535" cy="28160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Building the model with the top features predicted to predict Potential Fraud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7614761" y="5462826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endParaRPr lang="en-US" sz="185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7724" y="2968109"/>
            <a:ext cx="6185535" cy="229326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614761" y="3481268"/>
            <a:ext cx="6185535" cy="12669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Builded the model on Logistic Regression, Random Forest and XGBoost</a:t>
            </a:r>
            <a:endParaRPr lang="en-US" sz="265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478994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Classification Report: </a:t>
            </a:r>
            <a:endParaRPr lang="en-US" sz="44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7724" y="2661761"/>
            <a:ext cx="12954952" cy="4088844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7724" y="1734860"/>
            <a:ext cx="8622506" cy="475976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0051733" y="2407444"/>
            <a:ext cx="3748445" cy="28160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Classification Report for Random Forest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10051733" y="5462826"/>
            <a:ext cx="374844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endParaRPr lang="en-US" sz="185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7724" y="1719143"/>
            <a:ext cx="8351639" cy="479119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780865" y="3058716"/>
            <a:ext cx="4019312" cy="2112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Classification report for XGBoost</a:t>
            </a:r>
            <a:endParaRPr lang="en-US" sz="44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467928"/>
            <a:ext cx="11430595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Understanding the Problem: Healthcare Fraud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77023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Rising Costs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4361498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Fraud inflates healthcare expenses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837724" y="4828223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Burden on insurers and patients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7614761" y="377023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Common Schemes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614761" y="4361498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Overbilling for services</a:t>
            </a:r>
            <a:endParaRPr lang="en-US" sz="1850" dirty="0"/>
          </a:p>
        </p:txBody>
      </p:sp>
      <p:sp>
        <p:nvSpPr>
          <p:cNvPr id="8" name="Text 6"/>
          <p:cNvSpPr/>
          <p:nvPr/>
        </p:nvSpPr>
        <p:spPr>
          <a:xfrm>
            <a:off x="7614761" y="4828223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Upcoding procedures</a:t>
            </a:r>
            <a:endParaRPr lang="en-US" sz="1850" dirty="0"/>
          </a:p>
        </p:txBody>
      </p:sp>
      <p:sp>
        <p:nvSpPr>
          <p:cNvPr id="9" name="Text 7"/>
          <p:cNvSpPr/>
          <p:nvPr/>
        </p:nvSpPr>
        <p:spPr>
          <a:xfrm>
            <a:off x="7614761" y="5294948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Billing for unprovided care</a:t>
            </a:r>
            <a:endParaRPr lang="en-US" sz="185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166813"/>
            <a:ext cx="3379470" cy="422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Model Comparison</a:t>
            </a:r>
            <a:endParaRPr lang="en-US" sz="2650" dirty="0"/>
          </a:p>
        </p:txBody>
      </p:sp>
      <p:sp>
        <p:nvSpPr>
          <p:cNvPr id="3" name="Shape 1"/>
          <p:cNvSpPr/>
          <p:nvPr/>
        </p:nvSpPr>
        <p:spPr>
          <a:xfrm>
            <a:off x="837724" y="2067877"/>
            <a:ext cx="12954952" cy="2757011"/>
          </a:xfrm>
          <a:prstGeom prst="roundRect">
            <a:avLst>
              <a:gd name="adj" fmla="val 1302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45344" y="2075498"/>
            <a:ext cx="12939713" cy="68544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5" name="Text 3"/>
          <p:cNvSpPr/>
          <p:nvPr/>
        </p:nvSpPr>
        <p:spPr>
          <a:xfrm>
            <a:off x="1084659" y="2226707"/>
            <a:ext cx="275248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Metric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4323398" y="2226707"/>
            <a:ext cx="274867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Logistic Regression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7558326" y="2226707"/>
            <a:ext cx="274867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Random Forest</a:t>
            </a:r>
            <a:endParaRPr lang="en-US" sz="1850" dirty="0"/>
          </a:p>
        </p:txBody>
      </p:sp>
      <p:sp>
        <p:nvSpPr>
          <p:cNvPr id="8" name="Text 6"/>
          <p:cNvSpPr/>
          <p:nvPr/>
        </p:nvSpPr>
        <p:spPr>
          <a:xfrm>
            <a:off x="10793254" y="2226707"/>
            <a:ext cx="275248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XGBoost</a:t>
            </a:r>
            <a:endParaRPr lang="en-US" sz="1850" dirty="0"/>
          </a:p>
        </p:txBody>
      </p:sp>
      <p:sp>
        <p:nvSpPr>
          <p:cNvPr id="9" name="Shape 7"/>
          <p:cNvSpPr/>
          <p:nvPr/>
        </p:nvSpPr>
        <p:spPr>
          <a:xfrm>
            <a:off x="845344" y="2760940"/>
            <a:ext cx="12939713" cy="68544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8"/>
          <p:cNvSpPr/>
          <p:nvPr/>
        </p:nvSpPr>
        <p:spPr>
          <a:xfrm>
            <a:off x="1084659" y="2912150"/>
            <a:ext cx="275248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i="1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Accuracy</a:t>
            </a:r>
            <a:endParaRPr lang="en-US" sz="1850" dirty="0"/>
          </a:p>
        </p:txBody>
      </p:sp>
      <p:sp>
        <p:nvSpPr>
          <p:cNvPr id="11" name="Text 9"/>
          <p:cNvSpPr/>
          <p:nvPr/>
        </p:nvSpPr>
        <p:spPr>
          <a:xfrm>
            <a:off x="4323398" y="2912150"/>
            <a:ext cx="274867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0.61</a:t>
            </a:r>
            <a:endParaRPr lang="en-US" sz="1850" dirty="0"/>
          </a:p>
        </p:txBody>
      </p:sp>
      <p:sp>
        <p:nvSpPr>
          <p:cNvPr id="12" name="Text 10"/>
          <p:cNvSpPr/>
          <p:nvPr/>
        </p:nvSpPr>
        <p:spPr>
          <a:xfrm>
            <a:off x="7558326" y="2912150"/>
            <a:ext cx="274867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i="1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0.70</a:t>
            </a:r>
            <a:endParaRPr lang="en-US" sz="1850" dirty="0"/>
          </a:p>
        </p:txBody>
      </p:sp>
      <p:sp>
        <p:nvSpPr>
          <p:cNvPr id="13" name="Text 11"/>
          <p:cNvSpPr/>
          <p:nvPr/>
        </p:nvSpPr>
        <p:spPr>
          <a:xfrm>
            <a:off x="10793254" y="2912150"/>
            <a:ext cx="275248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0.64</a:t>
            </a:r>
            <a:endParaRPr lang="en-US" sz="1850" dirty="0"/>
          </a:p>
        </p:txBody>
      </p:sp>
      <p:sp>
        <p:nvSpPr>
          <p:cNvPr id="14" name="Shape 12"/>
          <p:cNvSpPr/>
          <p:nvPr/>
        </p:nvSpPr>
        <p:spPr>
          <a:xfrm>
            <a:off x="845344" y="3446383"/>
            <a:ext cx="12939713" cy="68544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5" name="Text 13"/>
          <p:cNvSpPr/>
          <p:nvPr/>
        </p:nvSpPr>
        <p:spPr>
          <a:xfrm>
            <a:off x="1084659" y="3597593"/>
            <a:ext cx="275248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i="1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Class 1 Recall</a:t>
            </a:r>
            <a:endParaRPr lang="en-US" sz="1850" dirty="0"/>
          </a:p>
        </p:txBody>
      </p:sp>
      <p:sp>
        <p:nvSpPr>
          <p:cNvPr id="16" name="Text 14"/>
          <p:cNvSpPr/>
          <p:nvPr/>
        </p:nvSpPr>
        <p:spPr>
          <a:xfrm>
            <a:off x="4323398" y="3597593"/>
            <a:ext cx="274867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0.03</a:t>
            </a:r>
            <a:endParaRPr lang="en-US" sz="1850" dirty="0"/>
          </a:p>
        </p:txBody>
      </p:sp>
      <p:sp>
        <p:nvSpPr>
          <p:cNvPr id="17" name="Text 15"/>
          <p:cNvSpPr/>
          <p:nvPr/>
        </p:nvSpPr>
        <p:spPr>
          <a:xfrm>
            <a:off x="7558326" y="3597593"/>
            <a:ext cx="274867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i="1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0.55</a:t>
            </a:r>
            <a:endParaRPr lang="en-US" sz="1850" dirty="0"/>
          </a:p>
        </p:txBody>
      </p:sp>
      <p:sp>
        <p:nvSpPr>
          <p:cNvPr id="18" name="Text 16"/>
          <p:cNvSpPr/>
          <p:nvPr/>
        </p:nvSpPr>
        <p:spPr>
          <a:xfrm>
            <a:off x="10793254" y="3597593"/>
            <a:ext cx="275248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0.13</a:t>
            </a:r>
            <a:endParaRPr lang="en-US" sz="1850" dirty="0"/>
          </a:p>
        </p:txBody>
      </p:sp>
      <p:sp>
        <p:nvSpPr>
          <p:cNvPr id="19" name="Shape 17"/>
          <p:cNvSpPr/>
          <p:nvPr/>
        </p:nvSpPr>
        <p:spPr>
          <a:xfrm>
            <a:off x="845344" y="4131826"/>
            <a:ext cx="12939713" cy="68544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0" name="Text 18"/>
          <p:cNvSpPr/>
          <p:nvPr/>
        </p:nvSpPr>
        <p:spPr>
          <a:xfrm>
            <a:off x="1084659" y="4283035"/>
            <a:ext cx="275248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*Class 1 F1-score</a:t>
            </a:r>
            <a:endParaRPr lang="en-US" sz="1850" dirty="0"/>
          </a:p>
        </p:txBody>
      </p:sp>
      <p:sp>
        <p:nvSpPr>
          <p:cNvPr id="21" name="Text 19"/>
          <p:cNvSpPr/>
          <p:nvPr/>
        </p:nvSpPr>
        <p:spPr>
          <a:xfrm>
            <a:off x="4323398" y="4283035"/>
            <a:ext cx="274867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0.06</a:t>
            </a:r>
            <a:endParaRPr lang="en-US" sz="1850" dirty="0"/>
          </a:p>
        </p:txBody>
      </p:sp>
      <p:sp>
        <p:nvSpPr>
          <p:cNvPr id="22" name="Text 20"/>
          <p:cNvSpPr/>
          <p:nvPr/>
        </p:nvSpPr>
        <p:spPr>
          <a:xfrm>
            <a:off x="7558326" y="4283035"/>
            <a:ext cx="274867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*</a:t>
            </a:r>
            <a:pPr algn="l" indent="0" marL="0">
              <a:lnSpc>
                <a:spcPts val="3000"/>
              </a:lnSpc>
              <a:buNone/>
            </a:pPr>
            <a:r>
              <a:rPr lang="en-US" sz="1850" i="1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0.58</a:t>
            </a:r>
            <a:endParaRPr lang="en-US" sz="1850" dirty="0"/>
          </a:p>
        </p:txBody>
      </p:sp>
      <p:sp>
        <p:nvSpPr>
          <p:cNvPr id="23" name="Text 21"/>
          <p:cNvSpPr/>
          <p:nvPr/>
        </p:nvSpPr>
        <p:spPr>
          <a:xfrm>
            <a:off x="10793254" y="4283035"/>
            <a:ext cx="275248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0.21</a:t>
            </a:r>
            <a:endParaRPr lang="en-US" sz="1850" dirty="0"/>
          </a:p>
        </p:txBody>
      </p:sp>
      <p:sp>
        <p:nvSpPr>
          <p:cNvPr id="24" name="Text 22"/>
          <p:cNvSpPr/>
          <p:nvPr/>
        </p:nvSpPr>
        <p:spPr>
          <a:xfrm>
            <a:off x="837724" y="5094089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i="1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Key Insights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:</a:t>
            </a:r>
            <a:endParaRPr lang="en-US" sz="1850" dirty="0"/>
          </a:p>
        </p:txBody>
      </p:sp>
      <p:sp>
        <p:nvSpPr>
          <p:cNvPr id="25" name="Text 23"/>
          <p:cNvSpPr/>
          <p:nvPr/>
        </p:nvSpPr>
        <p:spPr>
          <a:xfrm>
            <a:off x="837724" y="5746313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i="1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Random Forest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 performs the best overall, especially for identifying </a:t>
            </a:r>
            <a:pPr algn="l" indent="0" marL="0">
              <a:lnSpc>
                <a:spcPts val="3000"/>
              </a:lnSpc>
              <a:buNone/>
            </a:pPr>
            <a:r>
              <a:rPr lang="en-US" sz="1850" i="1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class 1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.</a:t>
            </a:r>
            <a:endParaRPr lang="en-US" sz="1850" dirty="0"/>
          </a:p>
        </p:txBody>
      </p:sp>
      <p:sp>
        <p:nvSpPr>
          <p:cNvPr id="26" name="Text 24"/>
          <p:cNvSpPr/>
          <p:nvPr/>
        </p:nvSpPr>
        <p:spPr>
          <a:xfrm>
            <a:off x="837724" y="6213038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i="1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Logistic Regression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 fails to identify class 1 effectively due to class imbalance.</a:t>
            </a:r>
            <a:endParaRPr lang="en-US" sz="1850" dirty="0"/>
          </a:p>
        </p:txBody>
      </p:sp>
      <p:sp>
        <p:nvSpPr>
          <p:cNvPr id="27" name="Text 25"/>
          <p:cNvSpPr/>
          <p:nvPr/>
        </p:nvSpPr>
        <p:spPr>
          <a:xfrm>
            <a:off x="837724" y="6679763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i="1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XGBoost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 performs better than Logistic Regression but is outperformed by Random Forest in recall and F1-score.</a:t>
            </a:r>
            <a:endParaRPr lang="en-US" sz="185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3058716"/>
            <a:ext cx="5632490" cy="2112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Cloud Deployment: </a:t>
            </a:r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
</a:t>
            </a:r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
</a:t>
            </a:r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Streamlit Link: </a:t>
            </a:r>
            <a:endParaRPr lang="en-US" sz="440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16268" y="565547"/>
            <a:ext cx="3314462" cy="4219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50"/>
              </a:lnSpc>
              <a:buNone/>
            </a:pPr>
            <a:r>
              <a:rPr lang="en-US" sz="2600" b="1" dirty="0">
                <a:solidFill>
                  <a:srgbClr val="000000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🔮</a:t>
            </a:r>
            <a:pPr algn="l" indent="0" marL="0">
              <a:lnSpc>
                <a:spcPts val="3250"/>
              </a:lnSpc>
              <a:buNone/>
            </a:pPr>
            <a:r>
              <a:rPr lang="en-US" sz="26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 Future Scope</a:t>
            </a:r>
            <a:endParaRPr lang="en-US" sz="2600" dirty="0"/>
          </a:p>
        </p:txBody>
      </p:sp>
      <p:sp>
        <p:nvSpPr>
          <p:cNvPr id="3" name="Text 1"/>
          <p:cNvSpPr/>
          <p:nvPr/>
        </p:nvSpPr>
        <p:spPr>
          <a:xfrm>
            <a:off x="616268" y="1339572"/>
            <a:ext cx="13397865" cy="2817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This project lays the groundwork for scalable and intelligent fraud detection systems in healthcare. Future developments can include:</a:t>
            </a:r>
            <a:endParaRPr lang="en-US" sz="1350" dirty="0"/>
          </a:p>
        </p:txBody>
      </p:sp>
      <p:sp>
        <p:nvSpPr>
          <p:cNvPr id="4" name="Text 2"/>
          <p:cNvSpPr/>
          <p:nvPr/>
        </p:nvSpPr>
        <p:spPr>
          <a:xfrm>
            <a:off x="616268" y="1819275"/>
            <a:ext cx="13397865" cy="5634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350" b="1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Real-time Fraud Detection:</a:t>
            </a:r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
</a:t>
            </a:r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Integrate the trained model with claim submission pipelines to flag potentially fraudulent providers in real time, enabling proactive action.</a:t>
            </a:r>
            <a:endParaRPr lang="en-US" sz="1350" dirty="0"/>
          </a:p>
        </p:txBody>
      </p:sp>
      <p:sp>
        <p:nvSpPr>
          <p:cNvPr id="5" name="Text 3"/>
          <p:cNvSpPr/>
          <p:nvPr/>
        </p:nvSpPr>
        <p:spPr>
          <a:xfrm>
            <a:off x="616268" y="2444234"/>
            <a:ext cx="13397865" cy="8451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350" b="1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Explainable AI (XAI):</a:t>
            </a:r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
</a:t>
            </a:r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Leverage techniques like SHAP (SHapley Additive exPlanations) or LIME (Local Interpretable Model-agnostic Explanations) to make model decisions interpretable for compliance officers and stakeholders.</a:t>
            </a:r>
            <a:endParaRPr lang="en-US" sz="1350" dirty="0"/>
          </a:p>
        </p:txBody>
      </p:sp>
      <p:sp>
        <p:nvSpPr>
          <p:cNvPr id="6" name="Text 4"/>
          <p:cNvSpPr/>
          <p:nvPr/>
        </p:nvSpPr>
        <p:spPr>
          <a:xfrm>
            <a:off x="616268" y="3350895"/>
            <a:ext cx="13397865" cy="5634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350" b="1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Graph-Based Analysis:</a:t>
            </a:r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
</a:t>
            </a:r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Use network/graph theory to model relationships between providers, patients, and procedures to uncover hidden fraud rings or collusion patterns.</a:t>
            </a:r>
            <a:endParaRPr lang="en-US" sz="1350" dirty="0"/>
          </a:p>
        </p:txBody>
      </p:sp>
      <p:sp>
        <p:nvSpPr>
          <p:cNvPr id="7" name="Text 5"/>
          <p:cNvSpPr/>
          <p:nvPr/>
        </p:nvSpPr>
        <p:spPr>
          <a:xfrm>
            <a:off x="616268" y="3975854"/>
            <a:ext cx="13397865" cy="5634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350" b="1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Temporal and Sequential Modeling:</a:t>
            </a:r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
</a:t>
            </a:r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Incorporate claim history over time using time-series models or LSTMs to capture evolving fraud patterns.</a:t>
            </a:r>
            <a:endParaRPr lang="en-US" sz="1350" dirty="0"/>
          </a:p>
        </p:txBody>
      </p:sp>
      <p:sp>
        <p:nvSpPr>
          <p:cNvPr id="8" name="Text 6"/>
          <p:cNvSpPr/>
          <p:nvPr/>
        </p:nvSpPr>
        <p:spPr>
          <a:xfrm>
            <a:off x="616268" y="4600813"/>
            <a:ext cx="13397865" cy="5634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350" b="1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AutoML and Ensemble Methods:</a:t>
            </a:r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
</a:t>
            </a:r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Utilize AutoML tools to automatically select and tune high-performing models, or combine multiple models in an ensemble to improve robustness.</a:t>
            </a:r>
            <a:endParaRPr lang="en-US" sz="1350" dirty="0"/>
          </a:p>
        </p:txBody>
      </p:sp>
      <p:sp>
        <p:nvSpPr>
          <p:cNvPr id="9" name="Text 7"/>
          <p:cNvSpPr/>
          <p:nvPr/>
        </p:nvSpPr>
        <p:spPr>
          <a:xfrm>
            <a:off x="616268" y="5225772"/>
            <a:ext cx="13397865" cy="5634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350" b="1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Interactive Dashboards:</a:t>
            </a:r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
</a:t>
            </a:r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Develop real-time monitoring dashboards for insurers to visualize fraud risk by provider, region, or claim type.</a:t>
            </a:r>
            <a:endParaRPr lang="en-US" sz="1350" dirty="0"/>
          </a:p>
        </p:txBody>
      </p:sp>
      <p:sp>
        <p:nvSpPr>
          <p:cNvPr id="10" name="Text 8"/>
          <p:cNvSpPr/>
          <p:nvPr/>
        </p:nvSpPr>
        <p:spPr>
          <a:xfrm>
            <a:off x="616268" y="5850731"/>
            <a:ext cx="13397865" cy="5634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350" b="1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Feedback Loop for Continuous Learning:</a:t>
            </a:r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
</a:t>
            </a:r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Retrain models periodically with feedback from audits and investigations to improve detection accuracy over time.</a:t>
            </a:r>
            <a:endParaRPr lang="en-US" sz="1350" dirty="0"/>
          </a:p>
        </p:txBody>
      </p:sp>
      <p:sp>
        <p:nvSpPr>
          <p:cNvPr id="11" name="Text 9"/>
          <p:cNvSpPr/>
          <p:nvPr/>
        </p:nvSpPr>
        <p:spPr>
          <a:xfrm>
            <a:off x="616268" y="6475690"/>
            <a:ext cx="13397865" cy="5634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350" b="1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Integration with External Data:</a:t>
            </a:r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
</a:t>
            </a:r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Include external datasets such as provider reviews, public sanctions, and geographic statistics to enrich the fraud detection pipeline.</a:t>
            </a:r>
            <a:endParaRPr lang="en-US" sz="1350" dirty="0"/>
          </a:p>
        </p:txBody>
      </p:sp>
      <p:sp>
        <p:nvSpPr>
          <p:cNvPr id="12" name="Text 10"/>
          <p:cNvSpPr/>
          <p:nvPr/>
        </p:nvSpPr>
        <p:spPr>
          <a:xfrm>
            <a:off x="616268" y="7100649"/>
            <a:ext cx="13397865" cy="5634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350" b="1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Policy and Audit Optimization:</a:t>
            </a:r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
</a:t>
            </a:r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Use risk scores from the model to design targeted audit strategies and customized insurance policies for high-risk providers</a:t>
            </a:r>
            <a:endParaRPr lang="en-US" sz="135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498896" y="3762732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Thank You : )</a:t>
            </a:r>
            <a:endParaRPr lang="en-US" sz="44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2191583"/>
            <a:ext cx="7374731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Strategic Business Objectives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3254573"/>
            <a:ext cx="538520" cy="538520"/>
          </a:xfrm>
          <a:prstGeom prst="roundRect">
            <a:avLst>
              <a:gd name="adj" fmla="val 6668"/>
            </a:avLst>
          </a:prstGeom>
          <a:solidFill>
            <a:srgbClr val="2F2B54"/>
          </a:solidFill>
          <a:ln/>
        </p:spPr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974" y="3312557"/>
            <a:ext cx="337899" cy="422434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615559" y="3336846"/>
            <a:ext cx="2806898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Predictive Model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1615559" y="3832384"/>
            <a:ext cx="2806898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Identify fraudulent providers</a:t>
            </a:r>
            <a:endParaRPr lang="en-US" sz="1850" dirty="0"/>
          </a:p>
        </p:txBody>
      </p:sp>
      <p:sp>
        <p:nvSpPr>
          <p:cNvPr id="8" name="Shape 4"/>
          <p:cNvSpPr/>
          <p:nvPr/>
        </p:nvSpPr>
        <p:spPr>
          <a:xfrm>
            <a:off x="4721662" y="3254573"/>
            <a:ext cx="538520" cy="538520"/>
          </a:xfrm>
          <a:prstGeom prst="roundRect">
            <a:avLst>
              <a:gd name="adj" fmla="val 6668"/>
            </a:avLst>
          </a:prstGeom>
          <a:solidFill>
            <a:srgbClr val="2F2B54"/>
          </a:solidFill>
          <a:ln/>
        </p:spPr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1912" y="3312557"/>
            <a:ext cx="337899" cy="422434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5499497" y="3336846"/>
            <a:ext cx="2806898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Key Indicators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5499497" y="3832384"/>
            <a:ext cx="2806898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Pinpoint suspicious behavior variables</a:t>
            </a:r>
            <a:endParaRPr lang="en-US" sz="1850" dirty="0"/>
          </a:p>
        </p:txBody>
      </p:sp>
      <p:sp>
        <p:nvSpPr>
          <p:cNvPr id="12" name="Shape 7"/>
          <p:cNvSpPr/>
          <p:nvPr/>
        </p:nvSpPr>
        <p:spPr>
          <a:xfrm>
            <a:off x="837724" y="5077182"/>
            <a:ext cx="538520" cy="538520"/>
          </a:xfrm>
          <a:prstGeom prst="roundRect">
            <a:avLst>
              <a:gd name="adj" fmla="val 6668"/>
            </a:avLst>
          </a:prstGeom>
          <a:solidFill>
            <a:srgbClr val="2F2B54"/>
          </a:solidFill>
          <a:ln/>
        </p:spPr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7974" y="5135166"/>
            <a:ext cx="337899" cy="422434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615559" y="515945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Actionable Insights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1615559" y="5654993"/>
            <a:ext cx="66907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Deliver recommendations to insurers</a:t>
            </a:r>
            <a:endParaRPr lang="en-US" sz="18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388269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Core Data Sources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324124" y="2451259"/>
            <a:ext cx="3614618" cy="2266831"/>
          </a:xfrm>
          <a:prstGeom prst="roundRect">
            <a:avLst>
              <a:gd name="adj" fmla="val 1584"/>
            </a:avLst>
          </a:prstGeom>
          <a:solidFill>
            <a:srgbClr val="2F2B54"/>
          </a:solidFill>
          <a:ln/>
        </p:spPr>
      </p:sp>
      <p:sp>
        <p:nvSpPr>
          <p:cNvPr id="5" name="Text 2"/>
          <p:cNvSpPr/>
          <p:nvPr/>
        </p:nvSpPr>
        <p:spPr>
          <a:xfrm>
            <a:off x="6563439" y="269057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Inpatient Data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63439" y="3186113"/>
            <a:ext cx="313598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Hospitalized patient claims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6563439" y="3712726"/>
            <a:ext cx="313598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Detailed procedural information</a:t>
            </a:r>
            <a:endParaRPr lang="en-US" sz="1850" dirty="0"/>
          </a:p>
        </p:txBody>
      </p:sp>
      <p:sp>
        <p:nvSpPr>
          <p:cNvPr id="8" name="Shape 5"/>
          <p:cNvSpPr/>
          <p:nvPr/>
        </p:nvSpPr>
        <p:spPr>
          <a:xfrm>
            <a:off x="10178058" y="2451259"/>
            <a:ext cx="3614618" cy="2266831"/>
          </a:xfrm>
          <a:prstGeom prst="roundRect">
            <a:avLst>
              <a:gd name="adj" fmla="val 1584"/>
            </a:avLst>
          </a:prstGeom>
          <a:solidFill>
            <a:srgbClr val="2F2B54"/>
          </a:solidFill>
          <a:ln/>
        </p:spPr>
      </p:sp>
      <p:sp>
        <p:nvSpPr>
          <p:cNvPr id="9" name="Text 6"/>
          <p:cNvSpPr/>
          <p:nvPr/>
        </p:nvSpPr>
        <p:spPr>
          <a:xfrm>
            <a:off x="10417373" y="269057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Outpatient Data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10417373" y="3186113"/>
            <a:ext cx="313598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Non-admitted patient claims</a:t>
            </a:r>
            <a:endParaRPr lang="en-US" sz="1850" dirty="0"/>
          </a:p>
        </p:txBody>
      </p:sp>
      <p:sp>
        <p:nvSpPr>
          <p:cNvPr id="11" name="Text 8"/>
          <p:cNvSpPr/>
          <p:nvPr/>
        </p:nvSpPr>
        <p:spPr>
          <a:xfrm>
            <a:off x="10417373" y="4095750"/>
            <a:ext cx="313598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Clinic and office visits</a:t>
            </a:r>
            <a:endParaRPr lang="en-US" sz="1850" dirty="0"/>
          </a:p>
        </p:txBody>
      </p:sp>
      <p:sp>
        <p:nvSpPr>
          <p:cNvPr id="12" name="Shape 9"/>
          <p:cNvSpPr/>
          <p:nvPr/>
        </p:nvSpPr>
        <p:spPr>
          <a:xfrm>
            <a:off x="6324124" y="4957405"/>
            <a:ext cx="7468553" cy="1883807"/>
          </a:xfrm>
          <a:prstGeom prst="roundRect">
            <a:avLst>
              <a:gd name="adj" fmla="val 1906"/>
            </a:avLst>
          </a:prstGeom>
          <a:solidFill>
            <a:srgbClr val="2F2B54"/>
          </a:solidFill>
          <a:ln/>
        </p:spPr>
      </p:sp>
      <p:sp>
        <p:nvSpPr>
          <p:cNvPr id="13" name="Text 10"/>
          <p:cNvSpPr/>
          <p:nvPr/>
        </p:nvSpPr>
        <p:spPr>
          <a:xfrm>
            <a:off x="6563439" y="519672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Beneficiary Data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6563439" y="5692259"/>
            <a:ext cx="698992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Patient demographics</a:t>
            </a:r>
            <a:endParaRPr lang="en-US" sz="1850" dirty="0"/>
          </a:p>
        </p:txBody>
      </p:sp>
      <p:sp>
        <p:nvSpPr>
          <p:cNvPr id="15" name="Text 12"/>
          <p:cNvSpPr/>
          <p:nvPr/>
        </p:nvSpPr>
        <p:spPr>
          <a:xfrm>
            <a:off x="6563439" y="6218873"/>
            <a:ext cx="698992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Health conditions, chronic illnesses</a:t>
            </a:r>
            <a:endParaRPr lang="en-US" sz="18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2118" y="590907"/>
            <a:ext cx="5056584" cy="6319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950"/>
              </a:lnSpc>
              <a:buNone/>
            </a:pPr>
            <a:r>
              <a:rPr lang="en-US" sz="395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Key Insights: </a:t>
            </a:r>
            <a:endParaRPr lang="en-US" sz="39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2118" y="1652588"/>
            <a:ext cx="8912066" cy="598777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026081"/>
            <a:ext cx="5730002" cy="563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00"/>
              </a:lnSpc>
              <a:buNone/>
            </a:pPr>
            <a:r>
              <a:rPr lang="en-US" sz="3500" b="1" dirty="0">
                <a:solidFill>
                  <a:srgbClr val="000000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🔍</a:t>
            </a:r>
            <a:pPr algn="l" indent="0" marL="0">
              <a:lnSpc>
                <a:spcPts val="4400"/>
              </a:lnSpc>
              <a:buNone/>
            </a:pPr>
            <a:r>
              <a:rPr lang="en-US" sz="35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 Uncovering Key Insights</a:t>
            </a:r>
            <a:endParaRPr lang="en-US" sz="3500" dirty="0"/>
          </a:p>
        </p:txBody>
      </p:sp>
      <p:sp>
        <p:nvSpPr>
          <p:cNvPr id="3" name="Text 1"/>
          <p:cNvSpPr/>
          <p:nvPr/>
        </p:nvSpPr>
        <p:spPr>
          <a:xfrm>
            <a:off x="837724" y="2068116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To dive deeper into our healthcare data, we'll need to:</a:t>
            </a:r>
            <a:endParaRPr lang="en-US" sz="1850" dirty="0"/>
          </a:p>
        </p:txBody>
      </p:sp>
      <p:sp>
        <p:nvSpPr>
          <p:cNvPr id="4" name="Shape 2"/>
          <p:cNvSpPr/>
          <p:nvPr/>
        </p:nvSpPr>
        <p:spPr>
          <a:xfrm>
            <a:off x="837724" y="2720340"/>
            <a:ext cx="538520" cy="538520"/>
          </a:xfrm>
          <a:prstGeom prst="roundRect">
            <a:avLst>
              <a:gd name="adj" fmla="val 6668"/>
            </a:avLst>
          </a:prstGeom>
          <a:solidFill>
            <a:srgbClr val="2F2B54"/>
          </a:solidFill>
          <a:ln/>
        </p:spPr>
      </p:sp>
      <p:sp>
        <p:nvSpPr>
          <p:cNvPr id="5" name="Text 3"/>
          <p:cNvSpPr/>
          <p:nvPr/>
        </p:nvSpPr>
        <p:spPr>
          <a:xfrm>
            <a:off x="937974" y="2778323"/>
            <a:ext cx="337899" cy="422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4"/>
          <p:cNvSpPr/>
          <p:nvPr/>
        </p:nvSpPr>
        <p:spPr>
          <a:xfrm>
            <a:off x="1615559" y="280261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Merge key datasets</a:t>
            </a:r>
            <a:endParaRPr lang="en-US" sz="2200" dirty="0"/>
          </a:p>
        </p:txBody>
      </p:sp>
      <p:sp>
        <p:nvSpPr>
          <p:cNvPr id="7" name="Shape 5"/>
          <p:cNvSpPr/>
          <p:nvPr/>
        </p:nvSpPr>
        <p:spPr>
          <a:xfrm>
            <a:off x="5255776" y="2720340"/>
            <a:ext cx="538520" cy="538520"/>
          </a:xfrm>
          <a:prstGeom prst="roundRect">
            <a:avLst>
              <a:gd name="adj" fmla="val 6668"/>
            </a:avLst>
          </a:prstGeom>
          <a:solidFill>
            <a:srgbClr val="2F2B54"/>
          </a:solidFill>
          <a:ln/>
        </p:spPr>
      </p:sp>
      <p:sp>
        <p:nvSpPr>
          <p:cNvPr id="8" name="Text 6"/>
          <p:cNvSpPr/>
          <p:nvPr/>
        </p:nvSpPr>
        <p:spPr>
          <a:xfrm>
            <a:off x="5356027" y="2778323"/>
            <a:ext cx="337899" cy="422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2</a:t>
            </a:r>
            <a:endParaRPr lang="en-US" sz="2650" dirty="0"/>
          </a:p>
        </p:txBody>
      </p:sp>
      <p:sp>
        <p:nvSpPr>
          <p:cNvPr id="9" name="Text 7"/>
          <p:cNvSpPr/>
          <p:nvPr/>
        </p:nvSpPr>
        <p:spPr>
          <a:xfrm>
            <a:off x="6033611" y="280261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Correct data types</a:t>
            </a:r>
            <a:endParaRPr lang="en-US" sz="2200" dirty="0"/>
          </a:p>
        </p:txBody>
      </p:sp>
      <p:sp>
        <p:nvSpPr>
          <p:cNvPr id="10" name="Shape 8"/>
          <p:cNvSpPr/>
          <p:nvPr/>
        </p:nvSpPr>
        <p:spPr>
          <a:xfrm>
            <a:off x="9673828" y="2720340"/>
            <a:ext cx="538520" cy="538520"/>
          </a:xfrm>
          <a:prstGeom prst="roundRect">
            <a:avLst>
              <a:gd name="adj" fmla="val 6668"/>
            </a:avLst>
          </a:prstGeom>
          <a:solidFill>
            <a:srgbClr val="2F2B54"/>
          </a:solidFill>
          <a:ln/>
        </p:spPr>
      </p:sp>
      <p:sp>
        <p:nvSpPr>
          <p:cNvPr id="11" name="Text 9"/>
          <p:cNvSpPr/>
          <p:nvPr/>
        </p:nvSpPr>
        <p:spPr>
          <a:xfrm>
            <a:off x="9774079" y="2778323"/>
            <a:ext cx="337899" cy="422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3</a:t>
            </a:r>
            <a:endParaRPr lang="en-US" sz="2650" dirty="0"/>
          </a:p>
        </p:txBody>
      </p:sp>
      <p:sp>
        <p:nvSpPr>
          <p:cNvPr id="12" name="Text 10"/>
          <p:cNvSpPr/>
          <p:nvPr/>
        </p:nvSpPr>
        <p:spPr>
          <a:xfrm>
            <a:off x="10451663" y="2802612"/>
            <a:ext cx="3341013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Standardize column names</a:t>
            </a:r>
            <a:endParaRPr lang="en-US" sz="2200" dirty="0"/>
          </a:p>
        </p:txBody>
      </p:sp>
      <p:sp>
        <p:nvSpPr>
          <p:cNvPr id="13" name="Text 11"/>
          <p:cNvSpPr/>
          <p:nvPr/>
        </p:nvSpPr>
        <p:spPr>
          <a:xfrm>
            <a:off x="837724" y="3775710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As we explore the data, we'll need to keep an eye out for some challenges:</a:t>
            </a:r>
            <a:endParaRPr lang="en-US" sz="1850" dirty="0"/>
          </a:p>
        </p:txBody>
      </p:sp>
      <p:sp>
        <p:nvSpPr>
          <p:cNvPr id="14" name="Shape 12"/>
          <p:cNvSpPr/>
          <p:nvPr/>
        </p:nvSpPr>
        <p:spPr>
          <a:xfrm>
            <a:off x="837724" y="4427934"/>
            <a:ext cx="6357818" cy="2123242"/>
          </a:xfrm>
          <a:prstGeom prst="roundRect">
            <a:avLst>
              <a:gd name="adj" fmla="val 1691"/>
            </a:avLst>
          </a:prstGeom>
          <a:solidFill>
            <a:srgbClr val="2F2B54"/>
          </a:solidFill>
          <a:ln/>
        </p:spPr>
      </p:sp>
      <p:sp>
        <p:nvSpPr>
          <p:cNvPr id="15" name="Text 13"/>
          <p:cNvSpPr/>
          <p:nvPr/>
        </p:nvSpPr>
        <p:spPr>
          <a:xfrm>
            <a:off x="1077039" y="466725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Missing values</a:t>
            </a:r>
            <a:endParaRPr lang="en-US" sz="2200" dirty="0"/>
          </a:p>
        </p:txBody>
      </p:sp>
      <p:sp>
        <p:nvSpPr>
          <p:cNvPr id="16" name="Text 14"/>
          <p:cNvSpPr/>
          <p:nvPr/>
        </p:nvSpPr>
        <p:spPr>
          <a:xfrm>
            <a:off x="1077039" y="5162788"/>
            <a:ext cx="5879187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Certain columns, especially those related to procedures, diagnoses, and physician info, have significant gaps.</a:t>
            </a:r>
            <a:endParaRPr lang="en-US" sz="1850" dirty="0"/>
          </a:p>
        </p:txBody>
      </p:sp>
      <p:sp>
        <p:nvSpPr>
          <p:cNvPr id="17" name="Shape 15"/>
          <p:cNvSpPr/>
          <p:nvPr/>
        </p:nvSpPr>
        <p:spPr>
          <a:xfrm>
            <a:off x="7434858" y="4427934"/>
            <a:ext cx="6357818" cy="2123242"/>
          </a:xfrm>
          <a:prstGeom prst="roundRect">
            <a:avLst>
              <a:gd name="adj" fmla="val 1691"/>
            </a:avLst>
          </a:prstGeom>
          <a:solidFill>
            <a:srgbClr val="2F2B54"/>
          </a:solidFill>
          <a:ln/>
        </p:spPr>
      </p:sp>
      <p:sp>
        <p:nvSpPr>
          <p:cNvPr id="18" name="Text 16"/>
          <p:cNvSpPr/>
          <p:nvPr/>
        </p:nvSpPr>
        <p:spPr>
          <a:xfrm>
            <a:off x="7674173" y="4667250"/>
            <a:ext cx="3023473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Highly nullable columns</a:t>
            </a:r>
            <a:endParaRPr lang="en-US" sz="2200" dirty="0"/>
          </a:p>
        </p:txBody>
      </p:sp>
      <p:sp>
        <p:nvSpPr>
          <p:cNvPr id="19" name="Text 17"/>
          <p:cNvSpPr/>
          <p:nvPr/>
        </p:nvSpPr>
        <p:spPr>
          <a:xfrm>
            <a:off x="7674173" y="5162788"/>
            <a:ext cx="587918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Columns with NullProbability close to 1.0 may need special handling or removal.</a:t>
            </a:r>
            <a:endParaRPr lang="en-US" sz="1850" dirty="0"/>
          </a:p>
        </p:txBody>
      </p:sp>
      <p:sp>
        <p:nvSpPr>
          <p:cNvPr id="20" name="Text 18"/>
          <p:cNvSpPr/>
          <p:nvPr/>
        </p:nvSpPr>
        <p:spPr>
          <a:xfrm>
            <a:off x="837724" y="6820376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With a clean, consolidated dataset, we'll be primed to uncover valuable insights through EDA.</a:t>
            </a:r>
            <a:endParaRPr lang="en-US" sz="18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5434" y="771525"/>
            <a:ext cx="3347204" cy="456271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877878" y="749617"/>
            <a:ext cx="3532823" cy="4213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50"/>
              </a:lnSpc>
              <a:buNone/>
            </a:pPr>
            <a:r>
              <a:rPr lang="en-US" sz="2600" b="1" dirty="0">
                <a:solidFill>
                  <a:srgbClr val="000000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🔍</a:t>
            </a:r>
            <a:pPr algn="l" indent="0" marL="0">
              <a:lnSpc>
                <a:spcPts val="3250"/>
              </a:lnSpc>
              <a:buNone/>
            </a:pPr>
            <a:r>
              <a:rPr lang="en-US" sz="26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 Diving Into the Data</a:t>
            </a:r>
            <a:endParaRPr lang="en-US" sz="2600" dirty="0"/>
          </a:p>
        </p:txBody>
      </p:sp>
      <p:sp>
        <p:nvSpPr>
          <p:cNvPr id="4" name="Text 1"/>
          <p:cNvSpPr/>
          <p:nvPr/>
        </p:nvSpPr>
        <p:spPr>
          <a:xfrm>
            <a:off x="5877878" y="1346835"/>
            <a:ext cx="8144589" cy="5626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To uncover valuable insights, we'll first need to prepare our claims data. This involves a few key steps:</a:t>
            </a:r>
            <a:endParaRPr lang="en-US" sz="1350" dirty="0"/>
          </a:p>
        </p:txBody>
      </p:sp>
      <p:sp>
        <p:nvSpPr>
          <p:cNvPr id="5" name="Shape 2"/>
          <p:cNvSpPr/>
          <p:nvPr/>
        </p:nvSpPr>
        <p:spPr>
          <a:xfrm>
            <a:off x="5877878" y="4422219"/>
            <a:ext cx="8144589" cy="22860"/>
          </a:xfrm>
          <a:prstGeom prst="roundRect">
            <a:avLst>
              <a:gd name="adj" fmla="val 115398"/>
            </a:avLst>
          </a:prstGeom>
          <a:solidFill>
            <a:srgbClr val="48446D"/>
          </a:solidFill>
          <a:ln/>
        </p:spPr>
      </p:sp>
      <p:sp>
        <p:nvSpPr>
          <p:cNvPr id="6" name="Shape 3"/>
          <p:cNvSpPr/>
          <p:nvPr/>
        </p:nvSpPr>
        <p:spPr>
          <a:xfrm>
            <a:off x="7847528" y="3894713"/>
            <a:ext cx="22860" cy="527566"/>
          </a:xfrm>
          <a:prstGeom prst="roundRect">
            <a:avLst>
              <a:gd name="adj" fmla="val 115398"/>
            </a:avLst>
          </a:prstGeom>
          <a:solidFill>
            <a:srgbClr val="48446D"/>
          </a:solidFill>
          <a:ln/>
        </p:spPr>
      </p:sp>
      <p:sp>
        <p:nvSpPr>
          <p:cNvPr id="7" name="Shape 4"/>
          <p:cNvSpPr/>
          <p:nvPr/>
        </p:nvSpPr>
        <p:spPr>
          <a:xfrm>
            <a:off x="7661196" y="4224397"/>
            <a:ext cx="395645" cy="395645"/>
          </a:xfrm>
          <a:prstGeom prst="roundRect">
            <a:avLst>
              <a:gd name="adj" fmla="val 6668"/>
            </a:avLst>
          </a:prstGeom>
          <a:solidFill>
            <a:srgbClr val="2F2B54"/>
          </a:solidFill>
          <a:ln/>
        </p:spPr>
      </p:sp>
      <p:sp>
        <p:nvSpPr>
          <p:cNvPr id="8" name="Text 5"/>
          <p:cNvSpPr/>
          <p:nvPr/>
        </p:nvSpPr>
        <p:spPr>
          <a:xfrm>
            <a:off x="7734836" y="4267021"/>
            <a:ext cx="248245" cy="3102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50"/>
              </a:lnSpc>
              <a:buNone/>
            </a:pPr>
            <a:r>
              <a:rPr lang="en-US" sz="19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1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6151126" y="2107287"/>
            <a:ext cx="3415903" cy="3102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1. Merge Inpatient &amp; Outpatient</a:t>
            </a:r>
            <a:endParaRPr lang="en-US" sz="1950" dirty="0"/>
          </a:p>
        </p:txBody>
      </p:sp>
      <p:sp>
        <p:nvSpPr>
          <p:cNvPr id="10" name="Text 7"/>
          <p:cNvSpPr/>
          <p:nvPr/>
        </p:nvSpPr>
        <p:spPr>
          <a:xfrm>
            <a:off x="6053733" y="2593419"/>
            <a:ext cx="3610689" cy="11253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Combine the inpatient and outpatient claim records into a single, unified dataset. This gives us a complete view of all claims per provider.</a:t>
            </a:r>
            <a:endParaRPr lang="en-US" sz="1350" dirty="0"/>
          </a:p>
        </p:txBody>
      </p:sp>
      <p:sp>
        <p:nvSpPr>
          <p:cNvPr id="11" name="Shape 8"/>
          <p:cNvSpPr/>
          <p:nvPr/>
        </p:nvSpPr>
        <p:spPr>
          <a:xfrm>
            <a:off x="9938623" y="4422160"/>
            <a:ext cx="22860" cy="527566"/>
          </a:xfrm>
          <a:prstGeom prst="roundRect">
            <a:avLst>
              <a:gd name="adj" fmla="val 115398"/>
            </a:avLst>
          </a:prstGeom>
          <a:solidFill>
            <a:srgbClr val="48446D"/>
          </a:solidFill>
          <a:ln/>
        </p:spPr>
      </p:sp>
      <p:sp>
        <p:nvSpPr>
          <p:cNvPr id="12" name="Shape 9"/>
          <p:cNvSpPr/>
          <p:nvPr/>
        </p:nvSpPr>
        <p:spPr>
          <a:xfrm>
            <a:off x="9752290" y="4224397"/>
            <a:ext cx="395645" cy="395645"/>
          </a:xfrm>
          <a:prstGeom prst="roundRect">
            <a:avLst>
              <a:gd name="adj" fmla="val 6668"/>
            </a:avLst>
          </a:prstGeom>
          <a:solidFill>
            <a:srgbClr val="2F2B54"/>
          </a:solidFill>
          <a:ln/>
        </p:spPr>
      </p:sp>
      <p:sp>
        <p:nvSpPr>
          <p:cNvPr id="13" name="Text 10"/>
          <p:cNvSpPr/>
          <p:nvPr/>
        </p:nvSpPr>
        <p:spPr>
          <a:xfrm>
            <a:off x="9825930" y="4267021"/>
            <a:ext cx="248245" cy="3102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50"/>
              </a:lnSpc>
              <a:buNone/>
            </a:pPr>
            <a:r>
              <a:rPr lang="en-US" sz="19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2</a:t>
            </a:r>
            <a:endParaRPr lang="en-US" sz="1950" dirty="0"/>
          </a:p>
        </p:txBody>
      </p:sp>
      <p:sp>
        <p:nvSpPr>
          <p:cNvPr id="14" name="Text 11"/>
          <p:cNvSpPr/>
          <p:nvPr/>
        </p:nvSpPr>
        <p:spPr>
          <a:xfrm>
            <a:off x="8269129" y="5125641"/>
            <a:ext cx="3362087" cy="3102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2. Enrich with Beneficiary Data</a:t>
            </a:r>
            <a:endParaRPr lang="en-US" sz="1950" dirty="0"/>
          </a:p>
        </p:txBody>
      </p:sp>
      <p:sp>
        <p:nvSpPr>
          <p:cNvPr id="15" name="Text 12"/>
          <p:cNvSpPr/>
          <p:nvPr/>
        </p:nvSpPr>
        <p:spPr>
          <a:xfrm>
            <a:off x="8144827" y="5611773"/>
            <a:ext cx="3610689" cy="11253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Merge the claims with beneficiary information like age, gender, and chronic conditions. This patient-level data is crucial for fraud detection.</a:t>
            </a:r>
            <a:endParaRPr lang="en-US" sz="1350" dirty="0"/>
          </a:p>
        </p:txBody>
      </p:sp>
      <p:sp>
        <p:nvSpPr>
          <p:cNvPr id="16" name="Shape 13"/>
          <p:cNvSpPr/>
          <p:nvPr/>
        </p:nvSpPr>
        <p:spPr>
          <a:xfrm>
            <a:off x="12029718" y="3894713"/>
            <a:ext cx="22860" cy="527566"/>
          </a:xfrm>
          <a:prstGeom prst="roundRect">
            <a:avLst>
              <a:gd name="adj" fmla="val 115398"/>
            </a:avLst>
          </a:prstGeom>
          <a:solidFill>
            <a:srgbClr val="48446D"/>
          </a:solidFill>
          <a:ln/>
        </p:spPr>
      </p:sp>
      <p:sp>
        <p:nvSpPr>
          <p:cNvPr id="17" name="Shape 14"/>
          <p:cNvSpPr/>
          <p:nvPr/>
        </p:nvSpPr>
        <p:spPr>
          <a:xfrm>
            <a:off x="11843385" y="4224397"/>
            <a:ext cx="395645" cy="395645"/>
          </a:xfrm>
          <a:prstGeom prst="roundRect">
            <a:avLst>
              <a:gd name="adj" fmla="val 6668"/>
            </a:avLst>
          </a:prstGeom>
          <a:solidFill>
            <a:srgbClr val="2F2B54"/>
          </a:solidFill>
          <a:ln/>
        </p:spPr>
      </p:sp>
      <p:sp>
        <p:nvSpPr>
          <p:cNvPr id="18" name="Text 15"/>
          <p:cNvSpPr/>
          <p:nvPr/>
        </p:nvSpPr>
        <p:spPr>
          <a:xfrm>
            <a:off x="11917025" y="4267021"/>
            <a:ext cx="248245" cy="3102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50"/>
              </a:lnSpc>
              <a:buNone/>
            </a:pPr>
            <a:r>
              <a:rPr lang="en-US" sz="19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3</a:t>
            </a:r>
            <a:endParaRPr lang="en-US" sz="1950" dirty="0"/>
          </a:p>
        </p:txBody>
      </p:sp>
      <p:sp>
        <p:nvSpPr>
          <p:cNvPr id="19" name="Text 16"/>
          <p:cNvSpPr/>
          <p:nvPr/>
        </p:nvSpPr>
        <p:spPr>
          <a:xfrm>
            <a:off x="10799802" y="2107287"/>
            <a:ext cx="2482810" cy="3102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3. Add Fraud Labels</a:t>
            </a:r>
            <a:endParaRPr lang="en-US" sz="1950" dirty="0"/>
          </a:p>
        </p:txBody>
      </p:sp>
      <p:sp>
        <p:nvSpPr>
          <p:cNvPr id="20" name="Text 17"/>
          <p:cNvSpPr/>
          <p:nvPr/>
        </p:nvSpPr>
        <p:spPr>
          <a:xfrm>
            <a:off x="10235922" y="2593419"/>
            <a:ext cx="3610689" cy="11253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Join the enriched claims with our fraud labels, which flag providers suspected of submitting fraudulent claims. This gives us a labeled dataset to train our models.</a:t>
            </a:r>
            <a:endParaRPr lang="en-US" sz="1350" dirty="0"/>
          </a:p>
        </p:txBody>
      </p:sp>
      <p:sp>
        <p:nvSpPr>
          <p:cNvPr id="21" name="Text 18"/>
          <p:cNvSpPr/>
          <p:nvPr/>
        </p:nvSpPr>
        <p:spPr>
          <a:xfrm>
            <a:off x="5877878" y="6934914"/>
            <a:ext cx="8144589" cy="5626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With these key preprocessing steps complete, we'll be primed to dive into exploratory data analysis and uncover hidden insights in the data.</a:t>
            </a:r>
            <a:endParaRPr lang="en-US" sz="13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22935" y="578525"/>
            <a:ext cx="4188500" cy="10470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100"/>
              </a:lnSpc>
              <a:buNone/>
            </a:pPr>
            <a:r>
              <a:rPr lang="en-US" sz="325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EDA Analysis:</a:t>
            </a:r>
            <a:pPr algn="l" indent="0" marL="0">
              <a:lnSpc>
                <a:spcPts val="4100"/>
              </a:lnSpc>
              <a:buNone/>
            </a:pPr>
            <a:r>
              <a:rPr lang="en-US" sz="325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
</a:t>
            </a:r>
            <a:endParaRPr lang="en-US" sz="3250" dirty="0"/>
          </a:p>
        </p:txBody>
      </p:sp>
      <p:sp>
        <p:nvSpPr>
          <p:cNvPr id="3" name="Text 1"/>
          <p:cNvSpPr/>
          <p:nvPr/>
        </p:nvSpPr>
        <p:spPr>
          <a:xfrm>
            <a:off x="622935" y="2052638"/>
            <a:ext cx="10620732" cy="2847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11685627" y="2052638"/>
            <a:ext cx="2329339" cy="37023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400" b="1" i="1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Insight:</a:t>
            </a:r>
            <a:pPr algn="l" indent="0" marL="0">
              <a:lnSpc>
                <a:spcPts val="2200"/>
              </a:lnSpc>
              <a:buNone/>
            </a:pPr>
            <a:r>
              <a:rPr lang="en-US" sz="14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 This is a </a:t>
            </a:r>
            <a:pPr algn="l" indent="0" marL="0">
              <a:lnSpc>
                <a:spcPts val="2200"/>
              </a:lnSpc>
              <a:buNone/>
            </a:pPr>
            <a:r>
              <a:rPr lang="en-US" sz="1400" b="1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univariate analysis</a:t>
            </a:r>
            <a:pPr algn="l" indent="0" marL="0">
              <a:lnSpc>
                <a:spcPts val="2200"/>
              </a:lnSpc>
              <a:buNone/>
            </a:pPr>
            <a:r>
              <a:rPr lang="en-US" sz="14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 of "PotentialFraud," showing that most providers are non-fraudulent ("No") compared to fraudulent ("Yes"). The data is imbalanced, with significantly more non-fraudulent cases, which may require attention in predictive modeling to avoid bias.</a:t>
            </a:r>
            <a:endParaRPr lang="en-US" sz="140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685627" y="5955268"/>
            <a:ext cx="2329339" cy="1495544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1757" y="2119551"/>
            <a:ext cx="6341864" cy="399121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74399" y="773311"/>
            <a:ext cx="2426256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000000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🔍</a:t>
            </a:r>
            <a:pPr algn="l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 Observations:</a:t>
            </a:r>
            <a:endParaRPr lang="en-US" sz="1900" dirty="0"/>
          </a:p>
        </p:txBody>
      </p:sp>
      <p:sp>
        <p:nvSpPr>
          <p:cNvPr id="4" name="Text 1"/>
          <p:cNvSpPr/>
          <p:nvPr/>
        </p:nvSpPr>
        <p:spPr>
          <a:xfrm>
            <a:off x="7574399" y="1282779"/>
            <a:ext cx="6341864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This histogram displays the </a:t>
            </a:r>
            <a:pPr algn="l" indent="0" marL="0">
              <a:lnSpc>
                <a:spcPts val="2550"/>
              </a:lnSpc>
              <a:buNone/>
            </a:pPr>
            <a:r>
              <a:rPr lang="en-US" sz="1600" i="1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age distribution of patients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 with fraudulent and non-fraudulent claims.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7574399" y="2014776"/>
            <a:ext cx="6341864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Most claims are concentrated between </a:t>
            </a:r>
            <a:pPr algn="l" indent="0" marL="0">
              <a:lnSpc>
                <a:spcPts val="2550"/>
              </a:lnSpc>
              <a:buNone/>
            </a:pPr>
            <a:r>
              <a:rPr lang="en-US" sz="1600" i="1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ages 65–85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.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7574399" y="2416850"/>
            <a:ext cx="6341864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Fraudulent claims peak slightly later (around </a:t>
            </a:r>
            <a:pPr algn="l" indent="0" marL="0">
              <a:lnSpc>
                <a:spcPts val="2550"/>
              </a:lnSpc>
              <a:buNone/>
            </a:pPr>
            <a:r>
              <a:rPr lang="en-US" sz="1600" i="1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70–85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), suggesting targeted activity among older age groups.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7574399" y="3282910"/>
            <a:ext cx="2426256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000000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📌</a:t>
            </a:r>
            <a:pPr algn="l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 Insight:</a:t>
            </a:r>
            <a:endParaRPr lang="en-US" sz="1900" dirty="0"/>
          </a:p>
        </p:txBody>
      </p:sp>
      <p:sp>
        <p:nvSpPr>
          <p:cNvPr id="8" name="Text 5"/>
          <p:cNvSpPr/>
          <p:nvPr/>
        </p:nvSpPr>
        <p:spPr>
          <a:xfrm>
            <a:off x="7574399" y="3792379"/>
            <a:ext cx="6341864" cy="9897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While both groups follow a similar distribution, there is a </a:t>
            </a:r>
            <a:pPr algn="l" indent="0" marL="0">
              <a:lnSpc>
                <a:spcPts val="2550"/>
              </a:lnSpc>
              <a:buNone/>
            </a:pPr>
            <a:r>
              <a:rPr lang="en-US" sz="1600" i="1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slight increase in fraud prevalence among older patients, hinting at a potential vulnerability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 or </a:t>
            </a:r>
            <a:pPr algn="l" indent="0" marL="0">
              <a:lnSpc>
                <a:spcPts val="2550"/>
              </a:lnSpc>
              <a:buNone/>
            </a:pPr>
            <a:r>
              <a:rPr lang="en-US" sz="1600" i="1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pattern in fraudulent billing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.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7574399" y="4967645"/>
            <a:ext cx="6341864" cy="675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📝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 </a:t>
            </a:r>
            <a:pPr algn="l" indent="0" marL="0">
              <a:lnSpc>
                <a:spcPts val="2550"/>
              </a:lnSpc>
              <a:buNone/>
            </a:pPr>
            <a:r>
              <a:rPr lang="en-US" sz="1600" i="1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Conclusion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: The analysis above suggests that fraudulent behavior may be associated with: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7574399" y="5828228"/>
            <a:ext cx="6341864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i="1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Higher claim volume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 per provider.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7574399" y="6230303"/>
            <a:ext cx="6341864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i="1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Higher average reimbursement amounts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.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7574399" y="6632377"/>
            <a:ext cx="6341864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A tendency to target </a:t>
            </a:r>
            <a:pPr algn="l" indent="0" marL="0">
              <a:lnSpc>
                <a:spcPts val="2550"/>
              </a:lnSpc>
              <a:buNone/>
            </a:pPr>
            <a:r>
              <a:rPr lang="en-US" sz="1600" i="1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older patient demographics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.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7574399" y="7147798"/>
            <a:ext cx="6341864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endParaRPr lang="en-US" sz="16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2025-06-01T11:40:52Z</dcterms:created>
  <dcterms:modified xsi:type="dcterms:W3CDTF">2025-06-01T11:40:52Z</dcterms:modified>
</cp:coreProperties>
</file>